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43CCA9-4BFA-4109-B5E1-126370B47AA7}" type="datetimeFigureOut">
              <a:rPr lang="nl-NL" smtClean="0"/>
              <a:t>3-11-2014</a:t>
            </a:fld>
            <a:endParaRPr lang="nl-N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5C937-2C3A-4CEB-967B-D9B9261C96DE}" type="slidenum">
              <a:rPr lang="nl-NL" smtClean="0"/>
              <a:t>‹nr.›</a:t>
            </a:fld>
            <a:endParaRPr lang="nl-NL"/>
          </a:p>
        </p:txBody>
      </p:sp>
    </p:spTree>
    <p:extLst>
      <p:ext uri="{BB962C8B-B14F-4D97-AF65-F5344CB8AC3E}">
        <p14:creationId xmlns:p14="http://schemas.microsoft.com/office/powerpoint/2010/main" val="1161841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Hoe lastig</a:t>
            </a:r>
            <a:r>
              <a:rPr lang="nl-NL" baseline="0" dirty="0" smtClean="0"/>
              <a:t> het ook is om een samenhangend team op te bouwen, ingewikkeld is het niet. </a:t>
            </a:r>
          </a:p>
          <a:p>
            <a:r>
              <a:rPr lang="nl-NL" baseline="0" dirty="0" smtClean="0"/>
              <a:t>Teamwork is voor de meeste organisaties nog net zo ongrijpbaar als vroeger en organisaties slagen er vaak niet in (80%) om echt teamwork van de grond te krijgen, aangezien ze ongemerkt slachtoffer worden van een vijftal voor de hand liggende maar gevaarlijke valkuilen. Dat zijn de 5 frustraties van teamwork.</a:t>
            </a:r>
          </a:p>
          <a:p>
            <a:r>
              <a:rPr lang="nl-NL" baseline="0" dirty="0" smtClean="0"/>
              <a:t>De 5 frustraties zijn onderling met elkaar verbonden en kunnen niet los van elkaar gezien worden. Gevoeligheid voor een van de 5 is al een gevaar voor het goed functioneren van een team. </a:t>
            </a:r>
          </a:p>
        </p:txBody>
      </p:sp>
      <p:sp>
        <p:nvSpPr>
          <p:cNvPr id="4" name="Slide Number Placeholder 3"/>
          <p:cNvSpPr>
            <a:spLocks noGrp="1"/>
          </p:cNvSpPr>
          <p:nvPr>
            <p:ph type="sldNum" sz="quarter" idx="10"/>
          </p:nvPr>
        </p:nvSpPr>
        <p:spPr/>
        <p:txBody>
          <a:bodyPr/>
          <a:lstStyle/>
          <a:p>
            <a:fld id="{0F95C937-2C3A-4CEB-967B-D9B9261C96DE}" type="slidenum">
              <a:rPr lang="nl-NL" smtClean="0"/>
              <a:t>3</a:t>
            </a:fld>
            <a:endParaRPr lang="nl-NL"/>
          </a:p>
        </p:txBody>
      </p:sp>
    </p:spTree>
    <p:extLst>
      <p:ext uri="{BB962C8B-B14F-4D97-AF65-F5344CB8AC3E}">
        <p14:creationId xmlns:p14="http://schemas.microsoft.com/office/powerpoint/2010/main" val="2633058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Helaas kan vertrouwen dat gebaseerd is op kwetsbaarheid niet snel tot stand worden gebracht. </a:t>
            </a:r>
          </a:p>
          <a:p>
            <a:r>
              <a:rPr lang="nl-NL" dirty="0" smtClean="0"/>
              <a:t>Oefenen</a:t>
            </a:r>
            <a:r>
              <a:rPr lang="nl-NL" baseline="0" dirty="0" smtClean="0"/>
              <a:t> met </a:t>
            </a:r>
            <a:r>
              <a:rPr lang="nl-NL" dirty="0" smtClean="0"/>
              <a:t>persoonlijke geschiedenissen is een 1</a:t>
            </a:r>
            <a:r>
              <a:rPr lang="nl-NL" baseline="30000" dirty="0" smtClean="0"/>
              <a:t>e</a:t>
            </a:r>
            <a:r>
              <a:rPr lang="nl-NL" dirty="0" smtClean="0"/>
              <a:t> stap in de richting van het kweken van vertrouwen. Deze oefening</a:t>
            </a:r>
            <a:r>
              <a:rPr lang="nl-NL" baseline="0" dirty="0" smtClean="0"/>
              <a:t> brengt weinig risico’s met zich mee. Iedereen moet aan de beurt komen en teamleden moeten een korte vragenlijst over zichzelf beantwoorden. </a:t>
            </a:r>
            <a:endParaRPr lang="nl-NL" dirty="0"/>
          </a:p>
        </p:txBody>
      </p:sp>
      <p:sp>
        <p:nvSpPr>
          <p:cNvPr id="4" name="Slide Number Placeholder 3"/>
          <p:cNvSpPr>
            <a:spLocks noGrp="1"/>
          </p:cNvSpPr>
          <p:nvPr>
            <p:ph type="sldNum" sz="quarter" idx="10"/>
          </p:nvPr>
        </p:nvSpPr>
        <p:spPr/>
        <p:txBody>
          <a:bodyPr/>
          <a:lstStyle/>
          <a:p>
            <a:fld id="{0F95C937-2C3A-4CEB-967B-D9B9261C96DE}" type="slidenum">
              <a:rPr lang="nl-NL" smtClean="0"/>
              <a:t>14</a:t>
            </a:fld>
            <a:endParaRPr lang="nl-NL"/>
          </a:p>
        </p:txBody>
      </p:sp>
    </p:spTree>
    <p:extLst>
      <p:ext uri="{BB962C8B-B14F-4D97-AF65-F5344CB8AC3E}">
        <p14:creationId xmlns:p14="http://schemas.microsoft.com/office/powerpoint/2010/main" val="6832308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FB51AD1-6160-4849-8085-DB6E6BF75540}" type="datetimeFigureOut">
              <a:rPr lang="nl-NL" smtClean="0"/>
              <a:t>3-11-2014</a:t>
            </a:fld>
            <a:endParaRPr lang="nl-NL"/>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nl-NL"/>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DFE995B-FE3E-444B-BAAB-5B7EC970E15A}" type="slidenum">
              <a:rPr lang="nl-NL" smtClean="0"/>
              <a:t>‹nr.›</a:t>
            </a:fld>
            <a:endParaRPr lang="nl-NL"/>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B51AD1-6160-4849-8085-DB6E6BF75540}" type="datetimeFigureOut">
              <a:rPr lang="nl-NL" smtClean="0"/>
              <a:t>3-11-2014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DFE995B-FE3E-444B-BAAB-5B7EC970E15A}" type="slidenum">
              <a:rPr lang="nl-NL" smtClean="0"/>
              <a:t>‹nr.›</a:t>
            </a:fld>
            <a:endParaRPr lang="nl-NL"/>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B51AD1-6160-4849-8085-DB6E6BF75540}" type="datetimeFigureOut">
              <a:rPr lang="nl-NL" smtClean="0"/>
              <a:t>3-11-2014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DFE995B-FE3E-444B-BAAB-5B7EC970E15A}" type="slidenum">
              <a:rPr lang="nl-NL" smtClean="0"/>
              <a:t>‹nr.›</a:t>
            </a:fld>
            <a:endParaRPr lang="nl-NL"/>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B51AD1-6160-4849-8085-DB6E6BF75540}" type="datetimeFigureOut">
              <a:rPr lang="nl-NL" smtClean="0"/>
              <a:t>3-11-2014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DFE995B-FE3E-444B-BAAB-5B7EC970E15A}" type="slidenum">
              <a:rPr lang="nl-NL" smtClean="0"/>
              <a:t>‹nr.›</a:t>
            </a:fld>
            <a:endParaRPr lang="nl-NL"/>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B51AD1-6160-4849-8085-DB6E6BF75540}" type="datetimeFigureOut">
              <a:rPr lang="nl-NL" smtClean="0"/>
              <a:t>3-11-2014</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DFE995B-FE3E-444B-BAAB-5B7EC970E15A}" type="slidenum">
              <a:rPr lang="nl-NL" smtClean="0"/>
              <a:t>‹nr.›</a:t>
            </a:fld>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FB51AD1-6160-4849-8085-DB6E6BF75540}" type="datetimeFigureOut">
              <a:rPr lang="nl-NL" smtClean="0"/>
              <a:t>3-11-2014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DFE995B-FE3E-444B-BAAB-5B7EC970E15A}" type="slidenum">
              <a:rPr lang="nl-NL" smtClean="0"/>
              <a:t>‹nr.›</a:t>
            </a:fld>
            <a:endParaRPr lang="nl-NL"/>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B51AD1-6160-4849-8085-DB6E6BF75540}" type="datetimeFigureOut">
              <a:rPr lang="nl-NL" smtClean="0"/>
              <a:t>3-11-2014</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ADFE995B-FE3E-444B-BAAB-5B7EC970E15A}" type="slidenum">
              <a:rPr lang="nl-NL" smtClean="0"/>
              <a:t>‹nr.›</a:t>
            </a:fld>
            <a:endParaRPr lang="nl-NL"/>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FB51AD1-6160-4849-8085-DB6E6BF75540}" type="datetimeFigureOut">
              <a:rPr lang="nl-NL" smtClean="0"/>
              <a:t>3-11-2014</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ADFE995B-FE3E-444B-BAAB-5B7EC970E15A}" type="slidenum">
              <a:rPr lang="nl-NL" smtClean="0"/>
              <a:t>‹nr.›</a:t>
            </a:fld>
            <a:endParaRPr lang="nl-NL"/>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B51AD1-6160-4849-8085-DB6E6BF75540}" type="datetimeFigureOut">
              <a:rPr lang="nl-NL" smtClean="0"/>
              <a:t>3-11-2014</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ADFE995B-FE3E-444B-BAAB-5B7EC970E15A}"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B51AD1-6160-4849-8085-DB6E6BF75540}" type="datetimeFigureOut">
              <a:rPr lang="nl-NL" smtClean="0"/>
              <a:t>3-11-2014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DFE995B-FE3E-444B-BAAB-5B7EC970E15A}"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B51AD1-6160-4849-8085-DB6E6BF75540}" type="datetimeFigureOut">
              <a:rPr lang="nl-NL" smtClean="0"/>
              <a:t>3-11-2014</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DFE995B-FE3E-444B-BAAB-5B7EC970E15A}"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FB51AD1-6160-4849-8085-DB6E6BF75540}" type="datetimeFigureOut">
              <a:rPr lang="nl-NL" smtClean="0"/>
              <a:t>3-11-2014</a:t>
            </a:fld>
            <a:endParaRPr lang="nl-NL"/>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nl-NL"/>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DFE995B-FE3E-444B-BAAB-5B7EC970E15A}"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l-NL" dirty="0" smtClean="0"/>
              <a:t>De 5 frustraties van teamwork</a:t>
            </a:r>
            <a:endParaRPr lang="nl-NL" dirty="0"/>
          </a:p>
        </p:txBody>
      </p:sp>
      <p:sp>
        <p:nvSpPr>
          <p:cNvPr id="3" name="Subtitle 2"/>
          <p:cNvSpPr>
            <a:spLocks noGrp="1"/>
          </p:cNvSpPr>
          <p:nvPr>
            <p:ph type="subTitle" idx="1"/>
          </p:nvPr>
        </p:nvSpPr>
        <p:spPr/>
        <p:txBody>
          <a:bodyPr/>
          <a:lstStyle/>
          <a:p>
            <a:r>
              <a:rPr lang="nl-NL" dirty="0" smtClean="0"/>
              <a:t>Patrick </a:t>
            </a:r>
            <a:r>
              <a:rPr lang="nl-NL" dirty="0" err="1" smtClean="0"/>
              <a:t>Lencioni</a:t>
            </a:r>
            <a:endParaRPr lang="nl-NL" dirty="0"/>
          </a:p>
        </p:txBody>
      </p:sp>
    </p:spTree>
    <p:extLst>
      <p:ext uri="{BB962C8B-B14F-4D97-AF65-F5344CB8AC3E}">
        <p14:creationId xmlns:p14="http://schemas.microsoft.com/office/powerpoint/2010/main" val="3696108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fontAlgn="base">
              <a:buNone/>
            </a:pPr>
            <a:r>
              <a:rPr lang="nl-NL" b="1" i="1" dirty="0" smtClean="0"/>
              <a:t>5. Gezamenlijke </a:t>
            </a:r>
            <a:r>
              <a:rPr lang="nl-NL" b="1" i="1" dirty="0"/>
              <a:t>resultaten</a:t>
            </a:r>
          </a:p>
          <a:p>
            <a:pPr marL="0" indent="0" fontAlgn="base">
              <a:buNone/>
            </a:pPr>
            <a:r>
              <a:rPr lang="nl-NL" dirty="0"/>
              <a:t>Een aantal zaken draagt bij aan het optimaliseren van resultaten:</a:t>
            </a:r>
          </a:p>
          <a:p>
            <a:pPr lvl="0" fontAlgn="base"/>
            <a:r>
              <a:rPr lang="nl-NL" dirty="0"/>
              <a:t>in het openbaar en met elkaar uitspraken doen over de gewenste successen;</a:t>
            </a:r>
          </a:p>
          <a:p>
            <a:pPr lvl="0" fontAlgn="base"/>
            <a:r>
              <a:rPr lang="nl-NL" dirty="0"/>
              <a:t>het uitspreken van waardering voor resultaten;</a:t>
            </a:r>
          </a:p>
          <a:p>
            <a:pPr lvl="0" fontAlgn="base"/>
            <a:r>
              <a:rPr lang="nl-NL" dirty="0"/>
              <a:t>het gunnen van specifieke waardering voor teamleden die werkelijk bijdragen aan het realiseren van groepsdoelstellingen.</a:t>
            </a:r>
          </a:p>
          <a:p>
            <a:endParaRPr lang="nl-NL" dirty="0"/>
          </a:p>
        </p:txBody>
      </p:sp>
      <p:sp>
        <p:nvSpPr>
          <p:cNvPr id="2" name="Title 1"/>
          <p:cNvSpPr>
            <a:spLocks noGrp="1"/>
          </p:cNvSpPr>
          <p:nvPr>
            <p:ph type="title"/>
          </p:nvPr>
        </p:nvSpPr>
        <p:spPr/>
        <p:txBody>
          <a:bodyPr/>
          <a:lstStyle/>
          <a:p>
            <a:r>
              <a:rPr lang="nl-NL" dirty="0" smtClean="0"/>
              <a:t>Gezamenlijke resultaten</a:t>
            </a:r>
            <a:endParaRPr lang="nl-NL" dirty="0"/>
          </a:p>
        </p:txBody>
      </p:sp>
    </p:spTree>
    <p:extLst>
      <p:ext uri="{BB962C8B-B14F-4D97-AF65-F5344CB8AC3E}">
        <p14:creationId xmlns:p14="http://schemas.microsoft.com/office/powerpoint/2010/main" val="2973862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nl-NL" dirty="0" smtClean="0"/>
              <a:t>Een team dat zich concentreert op collectieve resultaten houdt prestatiegerichte werknemers vast en betrokken, minimaliseert individualistisch gedrag, geniet van successen en zorgt ervoor niet te worden afgeleid.</a:t>
            </a:r>
          </a:p>
          <a:p>
            <a:endParaRPr lang="nl-NL" dirty="0"/>
          </a:p>
        </p:txBody>
      </p:sp>
      <p:sp>
        <p:nvSpPr>
          <p:cNvPr id="2" name="Title 1"/>
          <p:cNvSpPr>
            <a:spLocks noGrp="1"/>
          </p:cNvSpPr>
          <p:nvPr>
            <p:ph type="title"/>
          </p:nvPr>
        </p:nvSpPr>
        <p:spPr/>
        <p:txBody>
          <a:bodyPr/>
          <a:lstStyle/>
          <a:p>
            <a:endParaRPr lang="nl-NL"/>
          </a:p>
        </p:txBody>
      </p:sp>
    </p:spTree>
    <p:extLst>
      <p:ext uri="{BB962C8B-B14F-4D97-AF65-F5344CB8AC3E}">
        <p14:creationId xmlns:p14="http://schemas.microsoft.com/office/powerpoint/2010/main" val="585284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buNone/>
            </a:pPr>
            <a:r>
              <a:rPr lang="nl-NL" dirty="0"/>
              <a:t>In teams waarin vertrouwen </a:t>
            </a:r>
            <a:r>
              <a:rPr lang="nl-NL" dirty="0" smtClean="0"/>
              <a:t>ontbreekt zullen </a:t>
            </a:r>
            <a:r>
              <a:rPr lang="nl-NL" dirty="0"/>
              <a:t>de teamleden vaak:</a:t>
            </a:r>
          </a:p>
          <a:p>
            <a:r>
              <a:rPr lang="nl-NL" dirty="0" smtClean="0"/>
              <a:t>zwakheden </a:t>
            </a:r>
            <a:r>
              <a:rPr lang="nl-NL" dirty="0"/>
              <a:t>en fouten voor elkaar </a:t>
            </a:r>
            <a:r>
              <a:rPr lang="nl-NL" dirty="0" smtClean="0"/>
              <a:t>verbergen</a:t>
            </a:r>
            <a:endParaRPr lang="nl-NL" dirty="0"/>
          </a:p>
          <a:p>
            <a:r>
              <a:rPr lang="nl-NL" dirty="0"/>
              <a:t>a</a:t>
            </a:r>
            <a:r>
              <a:rPr lang="nl-NL" dirty="0" smtClean="0"/>
              <a:t>arzelen </a:t>
            </a:r>
            <a:r>
              <a:rPr lang="nl-NL" dirty="0"/>
              <a:t>bij het vragen van hulp of het geven van </a:t>
            </a:r>
            <a:r>
              <a:rPr lang="nl-NL" dirty="0" smtClean="0"/>
              <a:t>opbouwende feedback</a:t>
            </a:r>
            <a:endParaRPr lang="nl-NL" dirty="0"/>
          </a:p>
          <a:p>
            <a:r>
              <a:rPr lang="nl-NL" dirty="0" smtClean="0"/>
              <a:t>aarzelen </a:t>
            </a:r>
            <a:r>
              <a:rPr lang="nl-NL" dirty="0"/>
              <a:t>hulp aan te bieden buiten het terrein </a:t>
            </a:r>
            <a:r>
              <a:rPr lang="nl-NL" dirty="0" smtClean="0"/>
              <a:t>waarvoor </a:t>
            </a:r>
            <a:r>
              <a:rPr lang="nl-NL" dirty="0"/>
              <a:t>ze verantwoordelijk </a:t>
            </a:r>
            <a:r>
              <a:rPr lang="nl-NL" dirty="0" smtClean="0"/>
              <a:t>zijn</a:t>
            </a:r>
            <a:endParaRPr lang="nl-NL" dirty="0"/>
          </a:p>
          <a:p>
            <a:r>
              <a:rPr lang="nl-NL" dirty="0" smtClean="0"/>
              <a:t>meteen </a:t>
            </a:r>
            <a:r>
              <a:rPr lang="nl-NL" dirty="0"/>
              <a:t>met conclusies klaar staan over de </a:t>
            </a:r>
            <a:r>
              <a:rPr lang="nl-NL" dirty="0" smtClean="0"/>
              <a:t>intenties </a:t>
            </a:r>
            <a:r>
              <a:rPr lang="nl-NL" dirty="0"/>
              <a:t>en neigingen van anderen, zonder dat ze </a:t>
            </a:r>
            <a:r>
              <a:rPr lang="nl-NL" dirty="0" smtClean="0"/>
              <a:t>proberen </a:t>
            </a:r>
            <a:r>
              <a:rPr lang="nl-NL" dirty="0"/>
              <a:t>daarover eerst duidelijkheid te </a:t>
            </a:r>
            <a:r>
              <a:rPr lang="nl-NL" dirty="0" smtClean="0"/>
              <a:t>krijgen</a:t>
            </a:r>
            <a:endParaRPr lang="nl-NL" dirty="0"/>
          </a:p>
          <a:p>
            <a:r>
              <a:rPr lang="nl-NL" dirty="0" smtClean="0"/>
              <a:t>er </a:t>
            </a:r>
            <a:r>
              <a:rPr lang="nl-NL" dirty="0"/>
              <a:t>niet in slagen vaardigheden en ervaringen bij </a:t>
            </a:r>
            <a:r>
              <a:rPr lang="nl-NL" dirty="0" smtClean="0"/>
              <a:t>anderen </a:t>
            </a:r>
            <a:r>
              <a:rPr lang="nl-NL" dirty="0"/>
              <a:t>te herkennen en daarvan gebruik te </a:t>
            </a:r>
            <a:r>
              <a:rPr lang="nl-NL" dirty="0" smtClean="0"/>
              <a:t>maken</a:t>
            </a:r>
            <a:endParaRPr lang="nl-NL" dirty="0"/>
          </a:p>
          <a:p>
            <a:r>
              <a:rPr lang="nl-NL" dirty="0" smtClean="0"/>
              <a:t>tijd </a:t>
            </a:r>
            <a:r>
              <a:rPr lang="nl-NL" dirty="0"/>
              <a:t>en energie verspillen bij hun pogingen hun </a:t>
            </a:r>
            <a:r>
              <a:rPr lang="nl-NL" dirty="0" smtClean="0"/>
              <a:t>doelen </a:t>
            </a:r>
            <a:r>
              <a:rPr lang="nl-NL" dirty="0"/>
              <a:t>te </a:t>
            </a:r>
            <a:r>
              <a:rPr lang="nl-NL" dirty="0" smtClean="0"/>
              <a:t>realiseren</a:t>
            </a:r>
            <a:endParaRPr lang="nl-NL" dirty="0"/>
          </a:p>
          <a:p>
            <a:r>
              <a:rPr lang="nl-NL" dirty="0" smtClean="0"/>
              <a:t>een </a:t>
            </a:r>
            <a:r>
              <a:rPr lang="nl-NL" dirty="0"/>
              <a:t>afkeer van vergaderingen hebben en altijd </a:t>
            </a:r>
            <a:r>
              <a:rPr lang="nl-NL" dirty="0" smtClean="0"/>
              <a:t>wel </a:t>
            </a:r>
            <a:r>
              <a:rPr lang="nl-NL" dirty="0"/>
              <a:t>een reden om iets niet samen te </a:t>
            </a:r>
            <a:r>
              <a:rPr lang="nl-NL" dirty="0" smtClean="0"/>
              <a:t>doen</a:t>
            </a:r>
            <a:endParaRPr lang="nl-NL" dirty="0"/>
          </a:p>
          <a:p>
            <a:endParaRPr lang="nl-NL" dirty="0"/>
          </a:p>
        </p:txBody>
      </p:sp>
      <p:sp>
        <p:nvSpPr>
          <p:cNvPr id="2" name="Title 1"/>
          <p:cNvSpPr>
            <a:spLocks noGrp="1"/>
          </p:cNvSpPr>
          <p:nvPr>
            <p:ph type="title"/>
          </p:nvPr>
        </p:nvSpPr>
        <p:spPr/>
        <p:txBody>
          <a:bodyPr>
            <a:normAutofit fontScale="90000"/>
          </a:bodyPr>
          <a:lstStyle/>
          <a:p>
            <a:r>
              <a:rPr lang="nl-NL" dirty="0" smtClean="0"/>
              <a:t>Frustratie 1 Gebrek aan Vertrouwen</a:t>
            </a:r>
            <a:endParaRPr lang="nl-NL" dirty="0"/>
          </a:p>
        </p:txBody>
      </p:sp>
    </p:spTree>
    <p:extLst>
      <p:ext uri="{BB962C8B-B14F-4D97-AF65-F5344CB8AC3E}">
        <p14:creationId xmlns:p14="http://schemas.microsoft.com/office/powerpoint/2010/main" val="3643930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0" indent="0">
              <a:buNone/>
            </a:pPr>
            <a:r>
              <a:rPr lang="nl-NL" dirty="0"/>
              <a:t>In een team waarin vertrouwen heerst, </a:t>
            </a:r>
            <a:r>
              <a:rPr lang="nl-NL" dirty="0" smtClean="0"/>
              <a:t>zullen </a:t>
            </a:r>
            <a:r>
              <a:rPr lang="nl-NL" dirty="0"/>
              <a:t>de teamleden meestal:</a:t>
            </a:r>
          </a:p>
          <a:p>
            <a:r>
              <a:rPr lang="nl-NL" dirty="0" smtClean="0"/>
              <a:t>hun </a:t>
            </a:r>
            <a:r>
              <a:rPr lang="nl-NL" dirty="0"/>
              <a:t>zwakheden en fouten </a:t>
            </a:r>
            <a:r>
              <a:rPr lang="nl-NL" dirty="0" smtClean="0"/>
              <a:t>toegeven</a:t>
            </a:r>
            <a:endParaRPr lang="nl-NL" dirty="0"/>
          </a:p>
          <a:p>
            <a:r>
              <a:rPr lang="nl-NL" dirty="0" smtClean="0"/>
              <a:t>hulp </a:t>
            </a:r>
            <a:r>
              <a:rPr lang="nl-NL" dirty="0"/>
              <a:t>durven te </a:t>
            </a:r>
            <a:r>
              <a:rPr lang="nl-NL" dirty="0" smtClean="0"/>
              <a:t>vragen</a:t>
            </a:r>
            <a:endParaRPr lang="nl-NL" dirty="0"/>
          </a:p>
          <a:p>
            <a:r>
              <a:rPr lang="nl-NL" dirty="0" smtClean="0"/>
              <a:t>vragen </a:t>
            </a:r>
            <a:r>
              <a:rPr lang="nl-NL" dirty="0"/>
              <a:t>en inbreng van anderen accepteren op </a:t>
            </a:r>
            <a:r>
              <a:rPr lang="nl-NL" dirty="0" smtClean="0"/>
              <a:t>het </a:t>
            </a:r>
            <a:r>
              <a:rPr lang="nl-NL" dirty="0"/>
              <a:t>terrein waarvoor ze zelf verantwoordelijk </a:t>
            </a:r>
            <a:r>
              <a:rPr lang="nl-NL" dirty="0" smtClean="0"/>
              <a:t> zijn</a:t>
            </a:r>
            <a:endParaRPr lang="nl-NL" dirty="0"/>
          </a:p>
          <a:p>
            <a:r>
              <a:rPr lang="nl-NL" dirty="0" smtClean="0"/>
              <a:t>elkaar </a:t>
            </a:r>
            <a:r>
              <a:rPr lang="nl-NL" dirty="0"/>
              <a:t>het voordeel van de twijfel gunnen </a:t>
            </a:r>
            <a:r>
              <a:rPr lang="nl-NL" dirty="0" smtClean="0"/>
              <a:t>voordat </a:t>
            </a:r>
            <a:r>
              <a:rPr lang="nl-NL" dirty="0"/>
              <a:t>ze tot een negatieve gevolgtrekking </a:t>
            </a:r>
            <a:r>
              <a:rPr lang="nl-NL" dirty="0" smtClean="0"/>
              <a:t>komen</a:t>
            </a:r>
            <a:endParaRPr lang="nl-NL" dirty="0"/>
          </a:p>
          <a:p>
            <a:r>
              <a:rPr lang="nl-NL" dirty="0" smtClean="0"/>
              <a:t>risico’s </a:t>
            </a:r>
            <a:r>
              <a:rPr lang="nl-NL" dirty="0"/>
              <a:t>nemen bij het aanbieden van feedback </a:t>
            </a:r>
            <a:r>
              <a:rPr lang="nl-NL" dirty="0" smtClean="0"/>
              <a:t>en hulp</a:t>
            </a:r>
            <a:endParaRPr lang="nl-NL" dirty="0"/>
          </a:p>
          <a:p>
            <a:r>
              <a:rPr lang="nl-NL" dirty="0" smtClean="0"/>
              <a:t>de </a:t>
            </a:r>
            <a:r>
              <a:rPr lang="nl-NL" dirty="0"/>
              <a:t>vaardigheden en ervaringen van </a:t>
            </a:r>
            <a:r>
              <a:rPr lang="nl-NL" dirty="0" smtClean="0"/>
              <a:t>anderen waarderen </a:t>
            </a:r>
            <a:r>
              <a:rPr lang="nl-NL" dirty="0"/>
              <a:t>en </a:t>
            </a:r>
            <a:r>
              <a:rPr lang="nl-NL" dirty="0" smtClean="0"/>
              <a:t>benutten</a:t>
            </a:r>
            <a:endParaRPr lang="nl-NL" dirty="0"/>
          </a:p>
          <a:p>
            <a:r>
              <a:rPr lang="nl-NL" dirty="0" smtClean="0"/>
              <a:t>tijd </a:t>
            </a:r>
            <a:r>
              <a:rPr lang="nl-NL" dirty="0"/>
              <a:t>en energie steken in belangrijke zaken, niet </a:t>
            </a:r>
            <a:r>
              <a:rPr lang="nl-NL" dirty="0" smtClean="0"/>
              <a:t>in </a:t>
            </a:r>
            <a:r>
              <a:rPr lang="nl-NL" dirty="0"/>
              <a:t>politieke </a:t>
            </a:r>
            <a:r>
              <a:rPr lang="nl-NL" dirty="0" smtClean="0"/>
              <a:t>spelletjes</a:t>
            </a:r>
            <a:endParaRPr lang="nl-NL" dirty="0"/>
          </a:p>
          <a:p>
            <a:r>
              <a:rPr lang="nl-NL" dirty="0" smtClean="0"/>
              <a:t>verontschuldigingen </a:t>
            </a:r>
            <a:r>
              <a:rPr lang="nl-NL" dirty="0"/>
              <a:t>aanbieden en accepteren en </a:t>
            </a:r>
            <a:r>
              <a:rPr lang="nl-NL" dirty="0" smtClean="0"/>
              <a:t>dit </a:t>
            </a:r>
            <a:r>
              <a:rPr lang="nl-NL" dirty="0"/>
              <a:t>zonder </a:t>
            </a:r>
            <a:r>
              <a:rPr lang="nl-NL" dirty="0" smtClean="0"/>
              <a:t>aarzelen</a:t>
            </a:r>
            <a:endParaRPr lang="nl-NL" dirty="0"/>
          </a:p>
          <a:p>
            <a:r>
              <a:rPr lang="nl-NL" dirty="0" smtClean="0"/>
              <a:t>uitzien </a:t>
            </a:r>
            <a:r>
              <a:rPr lang="nl-NL" dirty="0"/>
              <a:t>naar vergaderingen en andere </a:t>
            </a:r>
            <a:r>
              <a:rPr lang="nl-NL" dirty="0" smtClean="0"/>
              <a:t>gelegenheden </a:t>
            </a:r>
            <a:r>
              <a:rPr lang="nl-NL" dirty="0"/>
              <a:t>om als groep te kunnen </a:t>
            </a:r>
            <a:r>
              <a:rPr lang="nl-NL" dirty="0" smtClean="0"/>
              <a:t>optreden</a:t>
            </a:r>
            <a:endParaRPr lang="nl-NL" dirty="0"/>
          </a:p>
          <a:p>
            <a:endParaRPr lang="nl-NL" dirty="0"/>
          </a:p>
        </p:txBody>
      </p:sp>
      <p:sp>
        <p:nvSpPr>
          <p:cNvPr id="2" name="Title 1"/>
          <p:cNvSpPr>
            <a:spLocks noGrp="1"/>
          </p:cNvSpPr>
          <p:nvPr>
            <p:ph type="title"/>
          </p:nvPr>
        </p:nvSpPr>
        <p:spPr/>
        <p:txBody>
          <a:bodyPr>
            <a:normAutofit fontScale="90000"/>
          </a:bodyPr>
          <a:lstStyle/>
          <a:p>
            <a:r>
              <a:rPr lang="nl-NL" dirty="0" smtClean="0"/>
              <a:t>Frustratie 1 Gebrek aan Vertrouwen</a:t>
            </a:r>
            <a:endParaRPr lang="nl-NL" dirty="0"/>
          </a:p>
        </p:txBody>
      </p:sp>
    </p:spTree>
    <p:extLst>
      <p:ext uri="{BB962C8B-B14F-4D97-AF65-F5344CB8AC3E}">
        <p14:creationId xmlns:p14="http://schemas.microsoft.com/office/powerpoint/2010/main" val="3693840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nl-NL" dirty="0" smtClean="0"/>
              <a:t>Hoe werkt een team aan vertrouwen?</a:t>
            </a:r>
          </a:p>
          <a:p>
            <a:pPr marL="0" indent="0">
              <a:buNone/>
            </a:pPr>
            <a:r>
              <a:rPr lang="nl-NL" dirty="0" smtClean="0"/>
              <a:t>- Door gedeelde ervaringen op te doen. Bijv. het nakomen van afspraken en herhaaldelijk gebleken geloofwaardigheid. </a:t>
            </a:r>
            <a:endParaRPr lang="nl-NL" dirty="0"/>
          </a:p>
          <a:p>
            <a:pPr marL="0" indent="0">
              <a:buNone/>
            </a:pPr>
            <a:endParaRPr lang="nl-NL" dirty="0"/>
          </a:p>
          <a:p>
            <a:r>
              <a:rPr lang="nl-NL" dirty="0" smtClean="0"/>
              <a:t>Oefening persoonlijke geschiedenissen</a:t>
            </a:r>
            <a:endParaRPr lang="nl-NL" dirty="0"/>
          </a:p>
        </p:txBody>
      </p:sp>
      <p:sp>
        <p:nvSpPr>
          <p:cNvPr id="2" name="Title 1"/>
          <p:cNvSpPr>
            <a:spLocks noGrp="1"/>
          </p:cNvSpPr>
          <p:nvPr>
            <p:ph type="title"/>
          </p:nvPr>
        </p:nvSpPr>
        <p:spPr/>
        <p:txBody>
          <a:bodyPr/>
          <a:lstStyle/>
          <a:p>
            <a:r>
              <a:rPr lang="nl-NL" dirty="0" smtClean="0"/>
              <a:t>Oefening tegengaan frustratie 1</a:t>
            </a:r>
            <a:endParaRPr lang="nl-NL" dirty="0"/>
          </a:p>
        </p:txBody>
      </p:sp>
    </p:spTree>
    <p:extLst>
      <p:ext uri="{BB962C8B-B14F-4D97-AF65-F5344CB8AC3E}">
        <p14:creationId xmlns:p14="http://schemas.microsoft.com/office/powerpoint/2010/main" val="2351303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nl-NL" dirty="0" smtClean="0"/>
              <a:t>Teamleden krijgen een meer persoonlijke band met elkaar</a:t>
            </a:r>
          </a:p>
          <a:p>
            <a:r>
              <a:rPr lang="nl-NL" dirty="0" smtClean="0"/>
              <a:t>Teamleden zien elkaar als mensen met levensgeschiedenissen en interessante achtergronden</a:t>
            </a:r>
          </a:p>
          <a:p>
            <a:r>
              <a:rPr lang="nl-NL" dirty="0" smtClean="0"/>
              <a:t>Dit bevordert empathie en het wederzijdse begrip</a:t>
            </a:r>
          </a:p>
          <a:p>
            <a:r>
              <a:rPr lang="nl-NL" dirty="0" smtClean="0"/>
              <a:t>Het ontmoedigt oneerlijke en onjuiste interpretaties van </a:t>
            </a:r>
            <a:r>
              <a:rPr lang="nl-NL" smtClean="0"/>
              <a:t>elkaars gedragingen</a:t>
            </a:r>
            <a:endParaRPr lang="nl-NL" dirty="0"/>
          </a:p>
        </p:txBody>
      </p:sp>
      <p:sp>
        <p:nvSpPr>
          <p:cNvPr id="2" name="Title 1"/>
          <p:cNvSpPr>
            <a:spLocks noGrp="1"/>
          </p:cNvSpPr>
          <p:nvPr>
            <p:ph type="title"/>
          </p:nvPr>
        </p:nvSpPr>
        <p:spPr/>
        <p:txBody>
          <a:bodyPr/>
          <a:lstStyle/>
          <a:p>
            <a:r>
              <a:rPr lang="nl-NL" dirty="0" smtClean="0"/>
              <a:t>Wat levert de oefening op?</a:t>
            </a:r>
            <a:endParaRPr lang="nl-NL" dirty="0"/>
          </a:p>
        </p:txBody>
      </p:sp>
    </p:spTree>
    <p:extLst>
      <p:ext uri="{BB962C8B-B14F-4D97-AF65-F5344CB8AC3E}">
        <p14:creationId xmlns:p14="http://schemas.microsoft.com/office/powerpoint/2010/main" val="2672883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nl-NL" dirty="0" smtClean="0"/>
              <a:t>Uitwisselen van de antwoorden van de oefening</a:t>
            </a:r>
          </a:p>
          <a:p>
            <a:r>
              <a:rPr lang="nl-NL" dirty="0" smtClean="0"/>
              <a:t>Vragen stellen aan elkaar als iets niet duidelijk is</a:t>
            </a:r>
            <a:endParaRPr lang="nl-NL" dirty="0"/>
          </a:p>
        </p:txBody>
      </p:sp>
      <p:sp>
        <p:nvSpPr>
          <p:cNvPr id="2" name="Title 1"/>
          <p:cNvSpPr>
            <a:spLocks noGrp="1"/>
          </p:cNvSpPr>
          <p:nvPr>
            <p:ph type="title"/>
          </p:nvPr>
        </p:nvSpPr>
        <p:spPr/>
        <p:txBody>
          <a:bodyPr>
            <a:normAutofit fontScale="90000"/>
          </a:bodyPr>
          <a:lstStyle/>
          <a:p>
            <a:r>
              <a:rPr lang="nl-NL" dirty="0" smtClean="0"/>
              <a:t>Oefening persoonlijke geschiedenissen</a:t>
            </a:r>
            <a:endParaRPr lang="nl-NL" dirty="0"/>
          </a:p>
        </p:txBody>
      </p:sp>
    </p:spTree>
    <p:extLst>
      <p:ext uri="{BB962C8B-B14F-4D97-AF65-F5344CB8AC3E}">
        <p14:creationId xmlns:p14="http://schemas.microsoft.com/office/powerpoint/2010/main" val="2270429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nl-NL" dirty="0" smtClean="0"/>
              <a:t>Na de training kunnen de deelnemers het ‘Model van </a:t>
            </a:r>
            <a:r>
              <a:rPr lang="nl-NL" dirty="0" err="1" smtClean="0"/>
              <a:t>Lencioni</a:t>
            </a:r>
            <a:r>
              <a:rPr lang="nl-NL" dirty="0" smtClean="0"/>
              <a:t>’ uitleggen en hebben ze meer wederzijds </a:t>
            </a:r>
            <a:r>
              <a:rPr lang="nl-NL" smtClean="0"/>
              <a:t>begrip en empathie </a:t>
            </a:r>
            <a:r>
              <a:rPr lang="nl-NL" dirty="0" smtClean="0"/>
              <a:t>voor elkaar.</a:t>
            </a:r>
            <a:endParaRPr lang="nl-NL" dirty="0"/>
          </a:p>
        </p:txBody>
      </p:sp>
      <p:sp>
        <p:nvSpPr>
          <p:cNvPr id="3" name="Title 2"/>
          <p:cNvSpPr>
            <a:spLocks noGrp="1"/>
          </p:cNvSpPr>
          <p:nvPr>
            <p:ph type="title"/>
          </p:nvPr>
        </p:nvSpPr>
        <p:spPr/>
        <p:txBody>
          <a:bodyPr/>
          <a:lstStyle/>
          <a:p>
            <a:r>
              <a:rPr lang="nl-NL" dirty="0" smtClean="0"/>
              <a:t>Doelstelling </a:t>
            </a:r>
            <a:endParaRPr lang="nl-NL" dirty="0"/>
          </a:p>
        </p:txBody>
      </p:sp>
    </p:spTree>
    <p:extLst>
      <p:ext uri="{BB962C8B-B14F-4D97-AF65-F5344CB8AC3E}">
        <p14:creationId xmlns:p14="http://schemas.microsoft.com/office/powerpoint/2010/main" val="980675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nl-NL" dirty="0"/>
          </a:p>
        </p:txBody>
      </p:sp>
      <p:sp>
        <p:nvSpPr>
          <p:cNvPr id="2" name="Title 1"/>
          <p:cNvSpPr>
            <a:spLocks noGrp="1"/>
          </p:cNvSpPr>
          <p:nvPr>
            <p:ph type="title"/>
          </p:nvPr>
        </p:nvSpPr>
        <p:spPr/>
        <p:txBody>
          <a:bodyPr/>
          <a:lstStyle/>
          <a:p>
            <a:r>
              <a:rPr lang="nl-NL" sz="4400" dirty="0" smtClean="0"/>
              <a:t>Samenvatting van het model</a:t>
            </a:r>
            <a:endParaRPr lang="nl-NL" sz="4400" dirty="0"/>
          </a:p>
        </p:txBody>
      </p:sp>
      <p:pic>
        <p:nvPicPr>
          <p:cNvPr id="2050" name="Picture 2" descr="\\eu.boehringer.com\users\alk\users3\hangyi\Desktop\lencioni teamwork vijf frustraties piramide vertrouw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715" y="1543050"/>
            <a:ext cx="8302741" cy="46942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1974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nl-NL" dirty="0" smtClean="0"/>
              <a:t>Frustraties </a:t>
            </a:r>
            <a:r>
              <a:rPr lang="nl-NL" dirty="0"/>
              <a:t>die de samenwerking in teams tegengaan zijn volgens </a:t>
            </a:r>
            <a:r>
              <a:rPr lang="nl-NL" dirty="0" err="1"/>
              <a:t>Lencioni</a:t>
            </a:r>
            <a:r>
              <a:rPr lang="nl-NL" dirty="0"/>
              <a:t>: </a:t>
            </a:r>
            <a:endParaRPr lang="nl-NL" dirty="0" smtClean="0"/>
          </a:p>
          <a:p>
            <a:pPr marL="0" indent="0">
              <a:buNone/>
            </a:pPr>
            <a:r>
              <a:rPr lang="nl-NL" dirty="0" smtClean="0"/>
              <a:t>1. gebrek </a:t>
            </a:r>
            <a:r>
              <a:rPr lang="nl-NL" dirty="0"/>
              <a:t>aan </a:t>
            </a:r>
            <a:r>
              <a:rPr lang="nl-NL" dirty="0" smtClean="0"/>
              <a:t>vertrouwen</a:t>
            </a:r>
          </a:p>
          <a:p>
            <a:pPr marL="0" indent="0">
              <a:buNone/>
            </a:pPr>
            <a:r>
              <a:rPr lang="nl-NL" dirty="0" smtClean="0"/>
              <a:t>2. angst </a:t>
            </a:r>
            <a:r>
              <a:rPr lang="nl-NL" dirty="0"/>
              <a:t>voor </a:t>
            </a:r>
            <a:r>
              <a:rPr lang="nl-NL" dirty="0" smtClean="0"/>
              <a:t>confrontatie</a:t>
            </a:r>
          </a:p>
          <a:p>
            <a:pPr marL="0" indent="0">
              <a:buNone/>
            </a:pPr>
            <a:r>
              <a:rPr lang="nl-NL" dirty="0" smtClean="0"/>
              <a:t>3. gebrek </a:t>
            </a:r>
            <a:r>
              <a:rPr lang="nl-NL" dirty="0"/>
              <a:t>aan </a:t>
            </a:r>
            <a:r>
              <a:rPr lang="nl-NL" dirty="0" smtClean="0"/>
              <a:t>betrokkenheid</a:t>
            </a:r>
          </a:p>
          <a:p>
            <a:pPr marL="0" indent="0">
              <a:buNone/>
            </a:pPr>
            <a:r>
              <a:rPr lang="nl-NL" dirty="0" smtClean="0"/>
              <a:t>4. </a:t>
            </a:r>
            <a:r>
              <a:rPr lang="nl-NL" dirty="0"/>
              <a:t>afschuiven van verantwoordelijkheid en </a:t>
            </a:r>
            <a:endParaRPr lang="nl-NL" dirty="0" smtClean="0"/>
          </a:p>
          <a:p>
            <a:pPr marL="0" indent="0">
              <a:buNone/>
            </a:pPr>
            <a:r>
              <a:rPr lang="nl-NL" dirty="0" smtClean="0"/>
              <a:t>5. niet </a:t>
            </a:r>
            <a:r>
              <a:rPr lang="nl-NL" dirty="0"/>
              <a:t>resultaatgericht </a:t>
            </a:r>
            <a:r>
              <a:rPr lang="nl-NL" dirty="0" smtClean="0"/>
              <a:t>werken</a:t>
            </a:r>
            <a:endParaRPr lang="nl-NL" dirty="0"/>
          </a:p>
          <a:p>
            <a:endParaRPr lang="nl-NL" dirty="0"/>
          </a:p>
        </p:txBody>
      </p:sp>
      <p:sp>
        <p:nvSpPr>
          <p:cNvPr id="2" name="Title 1"/>
          <p:cNvSpPr>
            <a:spLocks noGrp="1"/>
          </p:cNvSpPr>
          <p:nvPr>
            <p:ph type="title"/>
          </p:nvPr>
        </p:nvSpPr>
        <p:spPr/>
        <p:txBody>
          <a:bodyPr>
            <a:normAutofit/>
          </a:bodyPr>
          <a:lstStyle/>
          <a:p>
            <a:r>
              <a:rPr lang="nl-NL" dirty="0" smtClean="0"/>
              <a:t>Frustraties</a:t>
            </a:r>
            <a:endParaRPr lang="nl-NL" dirty="0"/>
          </a:p>
        </p:txBody>
      </p:sp>
    </p:spTree>
    <p:extLst>
      <p:ext uri="{BB962C8B-B14F-4D97-AF65-F5344CB8AC3E}">
        <p14:creationId xmlns:p14="http://schemas.microsoft.com/office/powerpoint/2010/main" val="1595609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fontAlgn="base">
              <a:buNone/>
            </a:pPr>
            <a:r>
              <a:rPr lang="nl-NL" b="1" i="1" dirty="0" smtClean="0"/>
              <a:t>1. Vertrouwen</a:t>
            </a:r>
            <a:endParaRPr lang="nl-NL" b="1" i="1" dirty="0"/>
          </a:p>
          <a:p>
            <a:pPr fontAlgn="base"/>
            <a:r>
              <a:rPr lang="nl-NL" dirty="0"/>
              <a:t>Vertrouwen ontstaat door het delen van ervaringen en persoonlijke </a:t>
            </a:r>
            <a:r>
              <a:rPr lang="nl-NL" dirty="0" smtClean="0"/>
              <a:t>geschiedenissen </a:t>
            </a:r>
          </a:p>
          <a:p>
            <a:pPr fontAlgn="base"/>
            <a:r>
              <a:rPr lang="nl-NL" dirty="0" smtClean="0"/>
              <a:t>Het </a:t>
            </a:r>
            <a:r>
              <a:rPr lang="nl-NL" dirty="0"/>
              <a:t>benoemen van elkaars persoonlijke bijdrage in het team </a:t>
            </a:r>
            <a:endParaRPr lang="nl-NL" dirty="0" smtClean="0"/>
          </a:p>
          <a:p>
            <a:pPr fontAlgn="base"/>
            <a:r>
              <a:rPr lang="nl-NL" dirty="0" smtClean="0"/>
              <a:t>Het in kaart brengen van elkaars profielen </a:t>
            </a:r>
            <a:r>
              <a:rPr lang="nl-NL" dirty="0"/>
              <a:t>van persoonlijkheid en </a:t>
            </a:r>
            <a:r>
              <a:rPr lang="nl-NL" dirty="0" smtClean="0"/>
              <a:t>gedragsvoorkeuren</a:t>
            </a:r>
          </a:p>
          <a:p>
            <a:pPr marL="0" indent="0" fontAlgn="base">
              <a:buNone/>
            </a:pPr>
            <a:endParaRPr lang="nl-NL" dirty="0"/>
          </a:p>
          <a:p>
            <a:pPr marL="0" indent="0" fontAlgn="base">
              <a:buNone/>
            </a:pPr>
            <a:r>
              <a:rPr lang="nl-NL" dirty="0" smtClean="0"/>
              <a:t>Oefening persoonlijke geschiedenissen</a:t>
            </a:r>
          </a:p>
          <a:p>
            <a:pPr marL="0" indent="0" fontAlgn="base">
              <a:buNone/>
            </a:pPr>
            <a:endParaRPr lang="nl-NL" dirty="0"/>
          </a:p>
          <a:p>
            <a:pPr marL="0" indent="0" fontAlgn="base">
              <a:buNone/>
            </a:pPr>
            <a:endParaRPr lang="nl-NL" dirty="0" smtClean="0"/>
          </a:p>
          <a:p>
            <a:endParaRPr lang="nl-NL" dirty="0"/>
          </a:p>
        </p:txBody>
      </p:sp>
      <p:sp>
        <p:nvSpPr>
          <p:cNvPr id="2" name="Title 1"/>
          <p:cNvSpPr>
            <a:spLocks noGrp="1"/>
          </p:cNvSpPr>
          <p:nvPr>
            <p:ph type="title"/>
          </p:nvPr>
        </p:nvSpPr>
        <p:spPr/>
        <p:txBody>
          <a:bodyPr/>
          <a:lstStyle/>
          <a:p>
            <a:r>
              <a:rPr lang="nl-NL" dirty="0" smtClean="0"/>
              <a:t>Wat werkt wel?</a:t>
            </a:r>
            <a:endParaRPr lang="nl-NL" dirty="0"/>
          </a:p>
        </p:txBody>
      </p:sp>
    </p:spTree>
    <p:extLst>
      <p:ext uri="{BB962C8B-B14F-4D97-AF65-F5344CB8AC3E}">
        <p14:creationId xmlns:p14="http://schemas.microsoft.com/office/powerpoint/2010/main" val="2978274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fontAlgn="base"/>
            <a:r>
              <a:rPr lang="nl-NL" dirty="0" smtClean="0"/>
              <a:t>durven om hulp te vragen;</a:t>
            </a:r>
          </a:p>
          <a:p>
            <a:pPr lvl="0" fontAlgn="base"/>
            <a:r>
              <a:rPr lang="nl-NL" dirty="0" smtClean="0"/>
              <a:t>steken tijd en energie in belangrijk zaken;</a:t>
            </a:r>
          </a:p>
          <a:p>
            <a:pPr lvl="0" fontAlgn="base"/>
            <a:r>
              <a:rPr lang="nl-NL" dirty="0" smtClean="0"/>
              <a:t>bieden verontschuldigingen aan en accepteren die zonder aarzelen;</a:t>
            </a:r>
          </a:p>
          <a:p>
            <a:pPr lvl="0" fontAlgn="base"/>
            <a:r>
              <a:rPr lang="nl-NL" dirty="0" smtClean="0"/>
              <a:t>zien uit naar vergaderingen en andere gelegenheden om als groep op te treden;</a:t>
            </a:r>
          </a:p>
          <a:p>
            <a:pPr lvl="0" fontAlgn="base"/>
            <a:r>
              <a:rPr lang="nl-NL" dirty="0" smtClean="0"/>
              <a:t>geven hun zwakheden en fouten toe;</a:t>
            </a:r>
          </a:p>
          <a:p>
            <a:pPr lvl="0" fontAlgn="base"/>
            <a:r>
              <a:rPr lang="nl-NL" dirty="0" smtClean="0"/>
              <a:t>nemen risico’s bij het aanbieden van feedback en hulp.</a:t>
            </a:r>
          </a:p>
          <a:p>
            <a:endParaRPr lang="nl-NL" dirty="0"/>
          </a:p>
        </p:txBody>
      </p:sp>
      <p:sp>
        <p:nvSpPr>
          <p:cNvPr id="2" name="Title 1"/>
          <p:cNvSpPr>
            <a:spLocks noGrp="1"/>
          </p:cNvSpPr>
          <p:nvPr>
            <p:ph type="title"/>
          </p:nvPr>
        </p:nvSpPr>
        <p:spPr/>
        <p:txBody>
          <a:bodyPr/>
          <a:lstStyle/>
          <a:p>
            <a:r>
              <a:rPr lang="nl-NL" dirty="0" smtClean="0"/>
              <a:t>Teams die elkaar vertrouwen</a:t>
            </a:r>
            <a:endParaRPr lang="nl-NL" dirty="0"/>
          </a:p>
        </p:txBody>
      </p:sp>
    </p:spTree>
    <p:extLst>
      <p:ext uri="{BB962C8B-B14F-4D97-AF65-F5344CB8AC3E}">
        <p14:creationId xmlns:p14="http://schemas.microsoft.com/office/powerpoint/2010/main" val="3975995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fontAlgn="base">
              <a:buNone/>
            </a:pPr>
            <a:r>
              <a:rPr lang="nl-NL" b="1" i="1" dirty="0" smtClean="0"/>
              <a:t>2. </a:t>
            </a:r>
            <a:r>
              <a:rPr lang="nl-NL" b="1" i="1" dirty="0" err="1" smtClean="0"/>
              <a:t>Confrontraties</a:t>
            </a:r>
            <a:endParaRPr lang="nl-NL" b="1" i="1" dirty="0"/>
          </a:p>
          <a:p>
            <a:pPr fontAlgn="base"/>
            <a:r>
              <a:rPr lang="nl-NL" dirty="0" smtClean="0"/>
              <a:t>Het is belangrijk </a:t>
            </a:r>
            <a:r>
              <a:rPr lang="nl-NL" dirty="0"/>
              <a:t>confrontaties hun werk te laten </a:t>
            </a:r>
            <a:r>
              <a:rPr lang="nl-NL" dirty="0" smtClean="0"/>
              <a:t>doen</a:t>
            </a:r>
          </a:p>
          <a:p>
            <a:pPr fontAlgn="base"/>
            <a:r>
              <a:rPr lang="nl-NL" dirty="0" smtClean="0"/>
              <a:t>Het </a:t>
            </a:r>
            <a:r>
              <a:rPr lang="nl-NL" dirty="0"/>
              <a:t>erkennen dat conflicten en confrontaties productief </a:t>
            </a:r>
            <a:r>
              <a:rPr lang="nl-NL" dirty="0" smtClean="0"/>
              <a:t>zijn is de 1</a:t>
            </a:r>
            <a:r>
              <a:rPr lang="nl-NL" baseline="30000" dirty="0" smtClean="0"/>
              <a:t>e</a:t>
            </a:r>
            <a:r>
              <a:rPr lang="nl-NL" dirty="0" smtClean="0"/>
              <a:t> stap.</a:t>
            </a:r>
          </a:p>
          <a:p>
            <a:pPr fontAlgn="base"/>
            <a:r>
              <a:rPr lang="nl-NL" dirty="0" smtClean="0"/>
              <a:t>Belangrijk </a:t>
            </a:r>
            <a:r>
              <a:rPr lang="nl-NL" dirty="0"/>
              <a:t>daarbij is het opgraven van verhulde conflicten en de aansporing om je tijdens deze speurtocht niet terug te trekken uit de </a:t>
            </a:r>
            <a:r>
              <a:rPr lang="nl-NL" dirty="0" smtClean="0"/>
              <a:t>discussies.</a:t>
            </a:r>
          </a:p>
          <a:p>
            <a:pPr fontAlgn="base"/>
            <a:r>
              <a:rPr lang="nl-NL" dirty="0" smtClean="0"/>
              <a:t>Teams </a:t>
            </a:r>
            <a:r>
              <a:rPr lang="nl-NL" dirty="0"/>
              <a:t>die confrontaties aangaan kunnen levendig en boeiend vergaderen. Ze boren ideeën van alle teamleden aan en profiteren daarvan. Ze lossen echte problemen met elkaar op en brengen kritieke onderwerpen op tafel.</a:t>
            </a:r>
          </a:p>
          <a:p>
            <a:endParaRPr lang="nl-NL" dirty="0"/>
          </a:p>
        </p:txBody>
      </p:sp>
      <p:sp>
        <p:nvSpPr>
          <p:cNvPr id="2" name="Title 1"/>
          <p:cNvSpPr>
            <a:spLocks noGrp="1"/>
          </p:cNvSpPr>
          <p:nvPr>
            <p:ph type="title"/>
          </p:nvPr>
        </p:nvSpPr>
        <p:spPr/>
        <p:txBody>
          <a:bodyPr/>
          <a:lstStyle/>
          <a:p>
            <a:r>
              <a:rPr lang="nl-NL" dirty="0" err="1" smtClean="0"/>
              <a:t>Confrontraties</a:t>
            </a:r>
            <a:endParaRPr lang="nl-NL" dirty="0"/>
          </a:p>
        </p:txBody>
      </p:sp>
    </p:spTree>
    <p:extLst>
      <p:ext uri="{BB962C8B-B14F-4D97-AF65-F5344CB8AC3E}">
        <p14:creationId xmlns:p14="http://schemas.microsoft.com/office/powerpoint/2010/main" val="1523117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0" indent="0" fontAlgn="base">
              <a:buNone/>
            </a:pPr>
            <a:r>
              <a:rPr lang="nl-NL" b="1" i="1" dirty="0" smtClean="0"/>
              <a:t>3. Betrokkenheid</a:t>
            </a:r>
            <a:endParaRPr lang="nl-NL" b="1" i="1" dirty="0"/>
          </a:p>
          <a:p>
            <a:pPr fontAlgn="base"/>
            <a:r>
              <a:rPr lang="nl-NL" dirty="0"/>
              <a:t>Betrokkenheid van ieder teamlid gaat over duidelijkheid en steun. Er is eenheid in het team. Steeds zoeken naar consensus werkt niet, volledige overeenstemming is onmogelijk. Wanneer alle standpunten zijn aangehoord en meegewogen in de uiteindelijke besluitvorming ontstaat bereidheid om samen verder te gaan. </a:t>
            </a:r>
            <a:endParaRPr lang="nl-NL" dirty="0" smtClean="0"/>
          </a:p>
          <a:p>
            <a:pPr fontAlgn="base"/>
            <a:r>
              <a:rPr lang="nl-NL" dirty="0" smtClean="0"/>
              <a:t>Een </a:t>
            </a:r>
            <a:r>
              <a:rPr lang="nl-NL" dirty="0"/>
              <a:t>goed functionerend team weet dat ze in staat is zich achter beslissingen op te stellen, zelfs als er weinig zekerheid bestaat over de juistheid ervan. Werk met besluitenlijsten en stel </a:t>
            </a:r>
            <a:r>
              <a:rPr lang="nl-NL" dirty="0" smtClean="0"/>
              <a:t>deadlines.</a:t>
            </a:r>
          </a:p>
          <a:p>
            <a:pPr fontAlgn="base"/>
            <a:r>
              <a:rPr lang="nl-NL" dirty="0" smtClean="0"/>
              <a:t>Goed </a:t>
            </a:r>
            <a:r>
              <a:rPr lang="nl-NL" dirty="0"/>
              <a:t>functionerende teams nemen duidelijke beslissingen en ze nemen ze tijdig. Het team ontwikkelt mogelijkheden om van fouten te leren en profiteert van kansen voordat de concurrentie dat doet. Ze veranderen zonder aarzeling of schuldgevoelens van richting. Aan het einde van vergaderingen beseft iedereen dat geen enkel teamlid twijfelt over de vraag of de gemaakte keuzes moeten worden ondersteund.</a:t>
            </a:r>
          </a:p>
          <a:p>
            <a:endParaRPr lang="nl-NL" dirty="0"/>
          </a:p>
        </p:txBody>
      </p:sp>
      <p:sp>
        <p:nvSpPr>
          <p:cNvPr id="2" name="Title 1"/>
          <p:cNvSpPr>
            <a:spLocks noGrp="1"/>
          </p:cNvSpPr>
          <p:nvPr>
            <p:ph type="title"/>
          </p:nvPr>
        </p:nvSpPr>
        <p:spPr/>
        <p:txBody>
          <a:bodyPr/>
          <a:lstStyle/>
          <a:p>
            <a:r>
              <a:rPr lang="nl-NL" dirty="0" smtClean="0"/>
              <a:t>Betrokkenheid</a:t>
            </a:r>
            <a:endParaRPr lang="nl-NL" dirty="0"/>
          </a:p>
        </p:txBody>
      </p:sp>
    </p:spTree>
    <p:extLst>
      <p:ext uri="{BB962C8B-B14F-4D97-AF65-F5344CB8AC3E}">
        <p14:creationId xmlns:p14="http://schemas.microsoft.com/office/powerpoint/2010/main" val="2164972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fontAlgn="base">
              <a:buNone/>
            </a:pPr>
            <a:r>
              <a:rPr lang="nl-NL" b="1" i="1" dirty="0" smtClean="0"/>
              <a:t>4. Aanspreken </a:t>
            </a:r>
            <a:r>
              <a:rPr lang="nl-NL" b="1" i="1" dirty="0"/>
              <a:t>op verantwoordelijkheden</a:t>
            </a:r>
          </a:p>
          <a:p>
            <a:pPr fontAlgn="base"/>
            <a:r>
              <a:rPr lang="nl-NL" dirty="0"/>
              <a:t>Het houden van regelmatige voortgangsbesprekingen, het publiceren van doelstellingen, en gedragsafspraken, en het geven van teambeloningen bevorderen het nemen van </a:t>
            </a:r>
            <a:r>
              <a:rPr lang="nl-NL" dirty="0" smtClean="0"/>
              <a:t>verantwoordelijkheid.</a:t>
            </a:r>
          </a:p>
          <a:p>
            <a:pPr fontAlgn="base"/>
            <a:r>
              <a:rPr lang="nl-NL" dirty="0" smtClean="0"/>
              <a:t>Teams </a:t>
            </a:r>
            <a:r>
              <a:rPr lang="nl-NL" dirty="0"/>
              <a:t>waarvan de teamleden elkaar aanspreken op hun verantwoordelijkheden zorgen ervoor dat collega’s die slecht presteren zich aangespoord voelen beter hun best te doen. Ze signaleren potentiële problemen snel door zonder aarzelen de benadering van collega’s ter discussie te stellen. Ze bevorderen dat collega’s die dezelfde hoge maatstaven aanleggen elkaar respecteren.</a:t>
            </a:r>
          </a:p>
          <a:p>
            <a:endParaRPr lang="nl-NL" dirty="0"/>
          </a:p>
        </p:txBody>
      </p:sp>
      <p:sp>
        <p:nvSpPr>
          <p:cNvPr id="2" name="Title 1"/>
          <p:cNvSpPr>
            <a:spLocks noGrp="1"/>
          </p:cNvSpPr>
          <p:nvPr>
            <p:ph type="title"/>
          </p:nvPr>
        </p:nvSpPr>
        <p:spPr/>
        <p:txBody>
          <a:bodyPr>
            <a:normAutofit fontScale="90000"/>
          </a:bodyPr>
          <a:lstStyle/>
          <a:p>
            <a:r>
              <a:rPr lang="nl-NL" dirty="0" smtClean="0"/>
              <a:t>Aanspreken op verantwoordelijkheden</a:t>
            </a:r>
            <a:endParaRPr lang="nl-NL" dirty="0"/>
          </a:p>
        </p:txBody>
      </p:sp>
    </p:spTree>
    <p:extLst>
      <p:ext uri="{BB962C8B-B14F-4D97-AF65-F5344CB8AC3E}">
        <p14:creationId xmlns:p14="http://schemas.microsoft.com/office/powerpoint/2010/main" val="110274692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0</TotalTime>
  <Words>1050</Words>
  <Application>Microsoft Office PowerPoint</Application>
  <PresentationFormat>Diavoorstelling (4:3)</PresentationFormat>
  <Paragraphs>89</Paragraphs>
  <Slides>16</Slides>
  <Notes>2</Notes>
  <HiddenSlides>0</HiddenSlides>
  <MMClips>0</MMClips>
  <ScaleCrop>false</ScaleCrop>
  <HeadingPairs>
    <vt:vector size="4" baseType="variant">
      <vt:variant>
        <vt:lpstr>Thema</vt:lpstr>
      </vt:variant>
      <vt:variant>
        <vt:i4>1</vt:i4>
      </vt:variant>
      <vt:variant>
        <vt:lpstr>Diatitels</vt:lpstr>
      </vt:variant>
      <vt:variant>
        <vt:i4>16</vt:i4>
      </vt:variant>
    </vt:vector>
  </HeadingPairs>
  <TitlesOfParts>
    <vt:vector size="17" baseType="lpstr">
      <vt:lpstr>Hardcover</vt:lpstr>
      <vt:lpstr>De 5 frustraties van teamwork</vt:lpstr>
      <vt:lpstr>Doelstelling </vt:lpstr>
      <vt:lpstr>Samenvatting van het model</vt:lpstr>
      <vt:lpstr>Frustraties</vt:lpstr>
      <vt:lpstr>Wat werkt wel?</vt:lpstr>
      <vt:lpstr>Teams die elkaar vertrouwen</vt:lpstr>
      <vt:lpstr>Confrontraties</vt:lpstr>
      <vt:lpstr>Betrokkenheid</vt:lpstr>
      <vt:lpstr>Aanspreken op verantwoordelijkheden</vt:lpstr>
      <vt:lpstr>Gezamenlijke resultaten</vt:lpstr>
      <vt:lpstr>PowerPoint-presentatie</vt:lpstr>
      <vt:lpstr>Frustratie 1 Gebrek aan Vertrouwen</vt:lpstr>
      <vt:lpstr>Frustratie 1 Gebrek aan Vertrouwen</vt:lpstr>
      <vt:lpstr>Oefening tegengaan frustratie 1</vt:lpstr>
      <vt:lpstr>Wat levert de oefening op?</vt:lpstr>
      <vt:lpstr>Oefening persoonlijke geschiedenissen</vt:lpstr>
    </vt:vector>
  </TitlesOfParts>
  <Company>Boehringer Ingelheim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5 frustraties van teamwork</dc:title>
  <dc:creator>Hangyi,Maaike (PM) BI-NL-A</dc:creator>
  <cp:lastModifiedBy>R. Westerbeek</cp:lastModifiedBy>
  <cp:revision>11</cp:revision>
  <dcterms:created xsi:type="dcterms:W3CDTF">2014-10-26T15:18:15Z</dcterms:created>
  <dcterms:modified xsi:type="dcterms:W3CDTF">2014-11-03T08:39:33Z</dcterms:modified>
</cp:coreProperties>
</file>